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9" r:id="rId2"/>
    <p:sldId id="257" r:id="rId3"/>
    <p:sldId id="258" r:id="rId4"/>
    <p:sldId id="266" r:id="rId5"/>
    <p:sldId id="260" r:id="rId6"/>
    <p:sldId id="267" r:id="rId7"/>
    <p:sldId id="268" r:id="rId8"/>
    <p:sldId id="269" r:id="rId9"/>
    <p:sldId id="261" r:id="rId10"/>
    <p:sldId id="270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056"/>
    <a:srgbClr val="E50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47"/>
  </p:normalViewPr>
  <p:slideViewPr>
    <p:cSldViewPr snapToGrid="0" snapToObjects="1" showGuides="1">
      <p:cViewPr varScale="1">
        <p:scale>
          <a:sx n="127" d="100"/>
          <a:sy n="127" d="100"/>
        </p:scale>
        <p:origin x="5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211C7A-C3C6-4E5D-AAA8-0C4EB51AA6F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B3FDEDE-2A5C-4B62-BA71-77C8C1E79419}">
      <dgm:prSet/>
      <dgm:spPr/>
      <dgm:t>
        <a:bodyPr/>
        <a:lstStyle/>
        <a:p>
          <a:r>
            <a:rPr lang="en-US"/>
            <a:t>SonarQube is an open source Web Application</a:t>
          </a:r>
        </a:p>
      </dgm:t>
    </dgm:pt>
    <dgm:pt modelId="{E9927FCC-5283-4C9A-8C6C-E1CCB8C56292}" type="parTrans" cxnId="{47BBD8D9-2677-4DB9-96EF-9ACE4C4E6521}">
      <dgm:prSet/>
      <dgm:spPr/>
      <dgm:t>
        <a:bodyPr/>
        <a:lstStyle/>
        <a:p>
          <a:endParaRPr lang="en-US"/>
        </a:p>
      </dgm:t>
    </dgm:pt>
    <dgm:pt modelId="{9BAB12BD-FE39-4619-8370-BB7135CF5202}" type="sibTrans" cxnId="{47BBD8D9-2677-4DB9-96EF-9ACE4C4E6521}">
      <dgm:prSet/>
      <dgm:spPr/>
      <dgm:t>
        <a:bodyPr/>
        <a:lstStyle/>
        <a:p>
          <a:endParaRPr lang="en-US"/>
        </a:p>
      </dgm:t>
    </dgm:pt>
    <dgm:pt modelId="{AE127481-9DD2-426D-A96C-6789EA21471B}">
      <dgm:prSet/>
      <dgm:spPr/>
      <dgm:t>
        <a:bodyPr/>
        <a:lstStyle/>
        <a:p>
          <a:r>
            <a:rPr lang="en-US"/>
            <a:t>Takes in input a set of source code files and a set of analyses results (produced by external tools).</a:t>
          </a:r>
        </a:p>
      </dgm:t>
    </dgm:pt>
    <dgm:pt modelId="{F918DF5C-872F-4EC8-8571-9DDC55597F4A}" type="parTrans" cxnId="{9A21B484-0F2F-41CD-991C-702AAD0A5213}">
      <dgm:prSet/>
      <dgm:spPr/>
      <dgm:t>
        <a:bodyPr/>
        <a:lstStyle/>
        <a:p>
          <a:endParaRPr lang="en-US"/>
        </a:p>
      </dgm:t>
    </dgm:pt>
    <dgm:pt modelId="{26B40840-5CD2-4719-A05A-56671062CBED}" type="sibTrans" cxnId="{9A21B484-0F2F-41CD-991C-702AAD0A5213}">
      <dgm:prSet/>
      <dgm:spPr/>
      <dgm:t>
        <a:bodyPr/>
        <a:lstStyle/>
        <a:p>
          <a:endParaRPr lang="en-US"/>
        </a:p>
      </dgm:t>
    </dgm:pt>
    <dgm:pt modelId="{6E62A142-897A-4531-8EDD-0C244B5BE30D}">
      <dgm:prSet/>
      <dgm:spPr/>
      <dgm:t>
        <a:bodyPr/>
        <a:lstStyle/>
        <a:p>
          <a:r>
            <a:rPr lang="en-US"/>
            <a:t>Stores both sources and results in a database.</a:t>
          </a:r>
        </a:p>
      </dgm:t>
    </dgm:pt>
    <dgm:pt modelId="{A46A3728-D87C-4923-BB82-097F16368664}" type="parTrans" cxnId="{2E5B2CA3-2C72-48DF-A87B-16E89BC7D85B}">
      <dgm:prSet/>
      <dgm:spPr/>
      <dgm:t>
        <a:bodyPr/>
        <a:lstStyle/>
        <a:p>
          <a:endParaRPr lang="en-US"/>
        </a:p>
      </dgm:t>
    </dgm:pt>
    <dgm:pt modelId="{B7C44A0D-A479-428A-8E16-9F28CC72D2A5}" type="sibTrans" cxnId="{2E5B2CA3-2C72-48DF-A87B-16E89BC7D85B}">
      <dgm:prSet/>
      <dgm:spPr/>
      <dgm:t>
        <a:bodyPr/>
        <a:lstStyle/>
        <a:p>
          <a:endParaRPr lang="en-US"/>
        </a:p>
      </dgm:t>
    </dgm:pt>
    <dgm:pt modelId="{26723BC6-7B92-4618-976D-FB12BBB41E71}">
      <dgm:prSet/>
      <dgm:spPr/>
      <dgm:t>
        <a:bodyPr/>
        <a:lstStyle/>
        <a:p>
          <a:r>
            <a:rPr lang="en-US"/>
            <a:t>Makes available the gathered information via a dynamic website where the results are shown in the context of the code itself.</a:t>
          </a:r>
        </a:p>
      </dgm:t>
    </dgm:pt>
    <dgm:pt modelId="{7C368C58-6465-4F89-A58B-6FA4B607281F}" type="parTrans" cxnId="{48E07FF6-1EC2-41E3-8928-612EF9F2EDF0}">
      <dgm:prSet/>
      <dgm:spPr/>
      <dgm:t>
        <a:bodyPr/>
        <a:lstStyle/>
        <a:p>
          <a:endParaRPr lang="en-US"/>
        </a:p>
      </dgm:t>
    </dgm:pt>
    <dgm:pt modelId="{20B8FEC1-E22A-4F7E-B13A-02A7582FD6F7}" type="sibTrans" cxnId="{48E07FF6-1EC2-41E3-8928-612EF9F2EDF0}">
      <dgm:prSet/>
      <dgm:spPr/>
      <dgm:t>
        <a:bodyPr/>
        <a:lstStyle/>
        <a:p>
          <a:endParaRPr lang="en-US"/>
        </a:p>
      </dgm:t>
    </dgm:pt>
    <dgm:pt modelId="{1E6F8956-E691-4556-9549-47797B126784}" type="pres">
      <dgm:prSet presAssocID="{5B211C7A-C3C6-4E5D-AAA8-0C4EB51AA6FC}" presName="root" presStyleCnt="0">
        <dgm:presLayoutVars>
          <dgm:dir/>
          <dgm:resizeHandles val="exact"/>
        </dgm:presLayoutVars>
      </dgm:prSet>
      <dgm:spPr/>
    </dgm:pt>
    <dgm:pt modelId="{5D0B9A2D-C33F-43F4-82A9-57F1B8837CF8}" type="pres">
      <dgm:prSet presAssocID="{4B3FDEDE-2A5C-4B62-BA71-77C8C1E79419}" presName="compNode" presStyleCnt="0"/>
      <dgm:spPr/>
    </dgm:pt>
    <dgm:pt modelId="{CD54287D-D6E8-4621-8BBF-5E120EF7D3B0}" type="pres">
      <dgm:prSet presAssocID="{4B3FDEDE-2A5C-4B62-BA71-77C8C1E79419}" presName="bgRect" presStyleLbl="bgShp" presStyleIdx="0" presStyleCnt="4"/>
      <dgm:spPr/>
    </dgm:pt>
    <dgm:pt modelId="{75CB6DE7-4CCC-4ED5-A87F-C1ECF2C1C23F}" type="pres">
      <dgm:prSet presAssocID="{4B3FDEDE-2A5C-4B62-BA71-77C8C1E7941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C68F90E6-BF43-4E6B-A7AF-FC8C257668ED}" type="pres">
      <dgm:prSet presAssocID="{4B3FDEDE-2A5C-4B62-BA71-77C8C1E79419}" presName="spaceRect" presStyleCnt="0"/>
      <dgm:spPr/>
    </dgm:pt>
    <dgm:pt modelId="{D420CA46-7083-49E2-8FA3-E80E5D42DCD6}" type="pres">
      <dgm:prSet presAssocID="{4B3FDEDE-2A5C-4B62-BA71-77C8C1E79419}" presName="parTx" presStyleLbl="revTx" presStyleIdx="0" presStyleCnt="4">
        <dgm:presLayoutVars>
          <dgm:chMax val="0"/>
          <dgm:chPref val="0"/>
        </dgm:presLayoutVars>
      </dgm:prSet>
      <dgm:spPr/>
    </dgm:pt>
    <dgm:pt modelId="{05C27ACA-44F3-4EB3-94FD-9F20A7F377CA}" type="pres">
      <dgm:prSet presAssocID="{9BAB12BD-FE39-4619-8370-BB7135CF5202}" presName="sibTrans" presStyleCnt="0"/>
      <dgm:spPr/>
    </dgm:pt>
    <dgm:pt modelId="{F806280B-6BDB-4536-8C93-6BF89E8A0345}" type="pres">
      <dgm:prSet presAssocID="{AE127481-9DD2-426D-A96C-6789EA21471B}" presName="compNode" presStyleCnt="0"/>
      <dgm:spPr/>
    </dgm:pt>
    <dgm:pt modelId="{9A82EF02-650A-4F19-9BD1-B611ACF632ED}" type="pres">
      <dgm:prSet presAssocID="{AE127481-9DD2-426D-A96C-6789EA21471B}" presName="bgRect" presStyleLbl="bgShp" presStyleIdx="1" presStyleCnt="4"/>
      <dgm:spPr/>
    </dgm:pt>
    <dgm:pt modelId="{4F679703-7436-44C2-8E96-79EC7253379F}" type="pres">
      <dgm:prSet presAssocID="{AE127481-9DD2-426D-A96C-6789EA21471B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1744FD6A-B2EA-472B-881D-747B4CE6C755}" type="pres">
      <dgm:prSet presAssocID="{AE127481-9DD2-426D-A96C-6789EA21471B}" presName="spaceRect" presStyleCnt="0"/>
      <dgm:spPr/>
    </dgm:pt>
    <dgm:pt modelId="{22667D4D-F7AB-4092-8B34-61645D69D338}" type="pres">
      <dgm:prSet presAssocID="{AE127481-9DD2-426D-A96C-6789EA21471B}" presName="parTx" presStyleLbl="revTx" presStyleIdx="1" presStyleCnt="4">
        <dgm:presLayoutVars>
          <dgm:chMax val="0"/>
          <dgm:chPref val="0"/>
        </dgm:presLayoutVars>
      </dgm:prSet>
      <dgm:spPr/>
    </dgm:pt>
    <dgm:pt modelId="{F977658B-E933-4357-8E11-F544C4C8D878}" type="pres">
      <dgm:prSet presAssocID="{26B40840-5CD2-4719-A05A-56671062CBED}" presName="sibTrans" presStyleCnt="0"/>
      <dgm:spPr/>
    </dgm:pt>
    <dgm:pt modelId="{26BD64B4-42D9-43C9-8A81-F6771AADA708}" type="pres">
      <dgm:prSet presAssocID="{6E62A142-897A-4531-8EDD-0C244B5BE30D}" presName="compNode" presStyleCnt="0"/>
      <dgm:spPr/>
    </dgm:pt>
    <dgm:pt modelId="{DE78011D-8B6D-4014-BF98-B92B33F5127C}" type="pres">
      <dgm:prSet presAssocID="{6E62A142-897A-4531-8EDD-0C244B5BE30D}" presName="bgRect" presStyleLbl="bgShp" presStyleIdx="2" presStyleCnt="4"/>
      <dgm:spPr/>
    </dgm:pt>
    <dgm:pt modelId="{7F2D592A-62C3-4BF0-8554-57299492C926}" type="pres">
      <dgm:prSet presAssocID="{6E62A142-897A-4531-8EDD-0C244B5BE30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tabase"/>
        </a:ext>
      </dgm:extLst>
    </dgm:pt>
    <dgm:pt modelId="{FD372F11-5E82-45EA-AB48-6F51BBAF5BCE}" type="pres">
      <dgm:prSet presAssocID="{6E62A142-897A-4531-8EDD-0C244B5BE30D}" presName="spaceRect" presStyleCnt="0"/>
      <dgm:spPr/>
    </dgm:pt>
    <dgm:pt modelId="{68783BEC-4549-41BD-953E-21BB0DC82C23}" type="pres">
      <dgm:prSet presAssocID="{6E62A142-897A-4531-8EDD-0C244B5BE30D}" presName="parTx" presStyleLbl="revTx" presStyleIdx="2" presStyleCnt="4">
        <dgm:presLayoutVars>
          <dgm:chMax val="0"/>
          <dgm:chPref val="0"/>
        </dgm:presLayoutVars>
      </dgm:prSet>
      <dgm:spPr/>
    </dgm:pt>
    <dgm:pt modelId="{6C5D9007-0295-4251-B910-03487DDB0CDA}" type="pres">
      <dgm:prSet presAssocID="{B7C44A0D-A479-428A-8E16-9F28CC72D2A5}" presName="sibTrans" presStyleCnt="0"/>
      <dgm:spPr/>
    </dgm:pt>
    <dgm:pt modelId="{6B095806-401F-419C-AEF3-FB0DF0A25AFD}" type="pres">
      <dgm:prSet presAssocID="{26723BC6-7B92-4618-976D-FB12BBB41E71}" presName="compNode" presStyleCnt="0"/>
      <dgm:spPr/>
    </dgm:pt>
    <dgm:pt modelId="{F4E1DE96-BF9C-4C7E-98C3-762EDCE698E6}" type="pres">
      <dgm:prSet presAssocID="{26723BC6-7B92-4618-976D-FB12BBB41E71}" presName="bgRect" presStyleLbl="bgShp" presStyleIdx="3" presStyleCnt="4"/>
      <dgm:spPr/>
    </dgm:pt>
    <dgm:pt modelId="{6EF2FF01-F52F-41CE-BE4D-ABBE99AFD6A2}" type="pres">
      <dgm:prSet presAssocID="{26723BC6-7B92-4618-976D-FB12BBB41E7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11E20957-6591-46FE-94BC-554005CA9DDA}" type="pres">
      <dgm:prSet presAssocID="{26723BC6-7B92-4618-976D-FB12BBB41E71}" presName="spaceRect" presStyleCnt="0"/>
      <dgm:spPr/>
    </dgm:pt>
    <dgm:pt modelId="{DA1B7231-E0CC-4E69-87E0-D98140E68933}" type="pres">
      <dgm:prSet presAssocID="{26723BC6-7B92-4618-976D-FB12BBB41E7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1EC4412-2685-4D3C-9FDC-6727F4A97420}" type="presOf" srcId="{26723BC6-7B92-4618-976D-FB12BBB41E71}" destId="{DA1B7231-E0CC-4E69-87E0-D98140E68933}" srcOrd="0" destOrd="0" presId="urn:microsoft.com/office/officeart/2018/2/layout/IconVerticalSolidList"/>
    <dgm:cxn modelId="{E41C3A19-3CB8-449B-9F89-5BE825481A0B}" type="presOf" srcId="{AE127481-9DD2-426D-A96C-6789EA21471B}" destId="{22667D4D-F7AB-4092-8B34-61645D69D338}" srcOrd="0" destOrd="0" presId="urn:microsoft.com/office/officeart/2018/2/layout/IconVerticalSolidList"/>
    <dgm:cxn modelId="{B7BF912B-4DED-4381-BDEA-006A4F5F46F1}" type="presOf" srcId="{4B3FDEDE-2A5C-4B62-BA71-77C8C1E79419}" destId="{D420CA46-7083-49E2-8FA3-E80E5D42DCD6}" srcOrd="0" destOrd="0" presId="urn:microsoft.com/office/officeart/2018/2/layout/IconVerticalSolidList"/>
    <dgm:cxn modelId="{9A21B484-0F2F-41CD-991C-702AAD0A5213}" srcId="{5B211C7A-C3C6-4E5D-AAA8-0C4EB51AA6FC}" destId="{AE127481-9DD2-426D-A96C-6789EA21471B}" srcOrd="1" destOrd="0" parTransId="{F918DF5C-872F-4EC8-8571-9DDC55597F4A}" sibTransId="{26B40840-5CD2-4719-A05A-56671062CBED}"/>
    <dgm:cxn modelId="{1CB28F93-4EEB-4473-A643-558E4CBE3CD8}" type="presOf" srcId="{6E62A142-897A-4531-8EDD-0C244B5BE30D}" destId="{68783BEC-4549-41BD-953E-21BB0DC82C23}" srcOrd="0" destOrd="0" presId="urn:microsoft.com/office/officeart/2018/2/layout/IconVerticalSolidList"/>
    <dgm:cxn modelId="{2E5B2CA3-2C72-48DF-A87B-16E89BC7D85B}" srcId="{5B211C7A-C3C6-4E5D-AAA8-0C4EB51AA6FC}" destId="{6E62A142-897A-4531-8EDD-0C244B5BE30D}" srcOrd="2" destOrd="0" parTransId="{A46A3728-D87C-4923-BB82-097F16368664}" sibTransId="{B7C44A0D-A479-428A-8E16-9F28CC72D2A5}"/>
    <dgm:cxn modelId="{EC5858B6-4EAB-4581-9C87-EAB2F0DF38A3}" type="presOf" srcId="{5B211C7A-C3C6-4E5D-AAA8-0C4EB51AA6FC}" destId="{1E6F8956-E691-4556-9549-47797B126784}" srcOrd="0" destOrd="0" presId="urn:microsoft.com/office/officeart/2018/2/layout/IconVerticalSolidList"/>
    <dgm:cxn modelId="{47BBD8D9-2677-4DB9-96EF-9ACE4C4E6521}" srcId="{5B211C7A-C3C6-4E5D-AAA8-0C4EB51AA6FC}" destId="{4B3FDEDE-2A5C-4B62-BA71-77C8C1E79419}" srcOrd="0" destOrd="0" parTransId="{E9927FCC-5283-4C9A-8C6C-E1CCB8C56292}" sibTransId="{9BAB12BD-FE39-4619-8370-BB7135CF5202}"/>
    <dgm:cxn modelId="{48E07FF6-1EC2-41E3-8928-612EF9F2EDF0}" srcId="{5B211C7A-C3C6-4E5D-AAA8-0C4EB51AA6FC}" destId="{26723BC6-7B92-4618-976D-FB12BBB41E71}" srcOrd="3" destOrd="0" parTransId="{7C368C58-6465-4F89-A58B-6FA4B607281F}" sibTransId="{20B8FEC1-E22A-4F7E-B13A-02A7582FD6F7}"/>
    <dgm:cxn modelId="{44ACB5FE-ECD4-4272-AE44-66FA7C0697DB}" type="presParOf" srcId="{1E6F8956-E691-4556-9549-47797B126784}" destId="{5D0B9A2D-C33F-43F4-82A9-57F1B8837CF8}" srcOrd="0" destOrd="0" presId="urn:microsoft.com/office/officeart/2018/2/layout/IconVerticalSolidList"/>
    <dgm:cxn modelId="{4E0DC9F2-FB56-4C00-8ECC-6637C55B128D}" type="presParOf" srcId="{5D0B9A2D-C33F-43F4-82A9-57F1B8837CF8}" destId="{CD54287D-D6E8-4621-8BBF-5E120EF7D3B0}" srcOrd="0" destOrd="0" presId="urn:microsoft.com/office/officeart/2018/2/layout/IconVerticalSolidList"/>
    <dgm:cxn modelId="{7E46A4BA-948A-45AC-8AE6-14E4E3E8368E}" type="presParOf" srcId="{5D0B9A2D-C33F-43F4-82A9-57F1B8837CF8}" destId="{75CB6DE7-4CCC-4ED5-A87F-C1ECF2C1C23F}" srcOrd="1" destOrd="0" presId="urn:microsoft.com/office/officeart/2018/2/layout/IconVerticalSolidList"/>
    <dgm:cxn modelId="{B7ADD922-4C25-479D-A7BA-57BDA55686FD}" type="presParOf" srcId="{5D0B9A2D-C33F-43F4-82A9-57F1B8837CF8}" destId="{C68F90E6-BF43-4E6B-A7AF-FC8C257668ED}" srcOrd="2" destOrd="0" presId="urn:microsoft.com/office/officeart/2018/2/layout/IconVerticalSolidList"/>
    <dgm:cxn modelId="{24DF078B-A24A-42C9-A83E-0766349541E7}" type="presParOf" srcId="{5D0B9A2D-C33F-43F4-82A9-57F1B8837CF8}" destId="{D420CA46-7083-49E2-8FA3-E80E5D42DCD6}" srcOrd="3" destOrd="0" presId="urn:microsoft.com/office/officeart/2018/2/layout/IconVerticalSolidList"/>
    <dgm:cxn modelId="{41C2E7AE-DC06-4D99-B640-CABE8893BB13}" type="presParOf" srcId="{1E6F8956-E691-4556-9549-47797B126784}" destId="{05C27ACA-44F3-4EB3-94FD-9F20A7F377CA}" srcOrd="1" destOrd="0" presId="urn:microsoft.com/office/officeart/2018/2/layout/IconVerticalSolidList"/>
    <dgm:cxn modelId="{7DB2205E-C784-4B07-A4E1-7D522F394A74}" type="presParOf" srcId="{1E6F8956-E691-4556-9549-47797B126784}" destId="{F806280B-6BDB-4536-8C93-6BF89E8A0345}" srcOrd="2" destOrd="0" presId="urn:microsoft.com/office/officeart/2018/2/layout/IconVerticalSolidList"/>
    <dgm:cxn modelId="{E74C051A-8990-4CC8-8263-EDA9EC4DB17F}" type="presParOf" srcId="{F806280B-6BDB-4536-8C93-6BF89E8A0345}" destId="{9A82EF02-650A-4F19-9BD1-B611ACF632ED}" srcOrd="0" destOrd="0" presId="urn:microsoft.com/office/officeart/2018/2/layout/IconVerticalSolidList"/>
    <dgm:cxn modelId="{AB11CF6B-1158-4FD4-AE5A-62E8F50EA3A1}" type="presParOf" srcId="{F806280B-6BDB-4536-8C93-6BF89E8A0345}" destId="{4F679703-7436-44C2-8E96-79EC7253379F}" srcOrd="1" destOrd="0" presId="urn:microsoft.com/office/officeart/2018/2/layout/IconVerticalSolidList"/>
    <dgm:cxn modelId="{DB96D8A8-0645-4AFC-8274-932497EA3AE8}" type="presParOf" srcId="{F806280B-6BDB-4536-8C93-6BF89E8A0345}" destId="{1744FD6A-B2EA-472B-881D-747B4CE6C755}" srcOrd="2" destOrd="0" presId="urn:microsoft.com/office/officeart/2018/2/layout/IconVerticalSolidList"/>
    <dgm:cxn modelId="{776E1616-FD25-4860-B24F-10F93D7D2650}" type="presParOf" srcId="{F806280B-6BDB-4536-8C93-6BF89E8A0345}" destId="{22667D4D-F7AB-4092-8B34-61645D69D338}" srcOrd="3" destOrd="0" presId="urn:microsoft.com/office/officeart/2018/2/layout/IconVerticalSolidList"/>
    <dgm:cxn modelId="{468518EC-161E-4567-9EE4-BED71362B773}" type="presParOf" srcId="{1E6F8956-E691-4556-9549-47797B126784}" destId="{F977658B-E933-4357-8E11-F544C4C8D878}" srcOrd="3" destOrd="0" presId="urn:microsoft.com/office/officeart/2018/2/layout/IconVerticalSolidList"/>
    <dgm:cxn modelId="{FA58B7FD-30C9-4BBE-8066-D6F9B5C1A9FF}" type="presParOf" srcId="{1E6F8956-E691-4556-9549-47797B126784}" destId="{26BD64B4-42D9-43C9-8A81-F6771AADA708}" srcOrd="4" destOrd="0" presId="urn:microsoft.com/office/officeart/2018/2/layout/IconVerticalSolidList"/>
    <dgm:cxn modelId="{CB5DD737-B887-4247-873D-33A2196BE59C}" type="presParOf" srcId="{26BD64B4-42D9-43C9-8A81-F6771AADA708}" destId="{DE78011D-8B6D-4014-BF98-B92B33F5127C}" srcOrd="0" destOrd="0" presId="urn:microsoft.com/office/officeart/2018/2/layout/IconVerticalSolidList"/>
    <dgm:cxn modelId="{8D49B51D-9EB1-4C9F-9310-EC2949708A34}" type="presParOf" srcId="{26BD64B4-42D9-43C9-8A81-F6771AADA708}" destId="{7F2D592A-62C3-4BF0-8554-57299492C926}" srcOrd="1" destOrd="0" presId="urn:microsoft.com/office/officeart/2018/2/layout/IconVerticalSolidList"/>
    <dgm:cxn modelId="{F9EE1A77-6701-4545-974C-43F77564D4FE}" type="presParOf" srcId="{26BD64B4-42D9-43C9-8A81-F6771AADA708}" destId="{FD372F11-5E82-45EA-AB48-6F51BBAF5BCE}" srcOrd="2" destOrd="0" presId="urn:microsoft.com/office/officeart/2018/2/layout/IconVerticalSolidList"/>
    <dgm:cxn modelId="{80DB5FF8-3099-44F5-ADF5-10B2F2BA0B4F}" type="presParOf" srcId="{26BD64B4-42D9-43C9-8A81-F6771AADA708}" destId="{68783BEC-4549-41BD-953E-21BB0DC82C23}" srcOrd="3" destOrd="0" presId="urn:microsoft.com/office/officeart/2018/2/layout/IconVerticalSolidList"/>
    <dgm:cxn modelId="{5BE57917-C63D-44E2-97D9-4501D778FD64}" type="presParOf" srcId="{1E6F8956-E691-4556-9549-47797B126784}" destId="{6C5D9007-0295-4251-B910-03487DDB0CDA}" srcOrd="5" destOrd="0" presId="urn:microsoft.com/office/officeart/2018/2/layout/IconVerticalSolidList"/>
    <dgm:cxn modelId="{C68CE14E-432F-4473-8935-A14F6EDBD0D5}" type="presParOf" srcId="{1E6F8956-E691-4556-9549-47797B126784}" destId="{6B095806-401F-419C-AEF3-FB0DF0A25AFD}" srcOrd="6" destOrd="0" presId="urn:microsoft.com/office/officeart/2018/2/layout/IconVerticalSolidList"/>
    <dgm:cxn modelId="{90BC85FA-92B9-4CBB-A2E5-FA0C07B2AA9A}" type="presParOf" srcId="{6B095806-401F-419C-AEF3-FB0DF0A25AFD}" destId="{F4E1DE96-BF9C-4C7E-98C3-762EDCE698E6}" srcOrd="0" destOrd="0" presId="urn:microsoft.com/office/officeart/2018/2/layout/IconVerticalSolidList"/>
    <dgm:cxn modelId="{E9602699-D1C6-4B9F-9B0B-4454B743AAAF}" type="presParOf" srcId="{6B095806-401F-419C-AEF3-FB0DF0A25AFD}" destId="{6EF2FF01-F52F-41CE-BE4D-ABBE99AFD6A2}" srcOrd="1" destOrd="0" presId="urn:microsoft.com/office/officeart/2018/2/layout/IconVerticalSolidList"/>
    <dgm:cxn modelId="{9E9AAD0D-B2CF-4F63-B975-84BE65554B88}" type="presParOf" srcId="{6B095806-401F-419C-AEF3-FB0DF0A25AFD}" destId="{11E20957-6591-46FE-94BC-554005CA9DDA}" srcOrd="2" destOrd="0" presId="urn:microsoft.com/office/officeart/2018/2/layout/IconVerticalSolidList"/>
    <dgm:cxn modelId="{1ED52AB2-E758-4CB7-A1C5-38A0FBD37EA4}" type="presParOf" srcId="{6B095806-401F-419C-AEF3-FB0DF0A25AFD}" destId="{DA1B7231-E0CC-4E69-87E0-D98140E6893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4287D-D6E8-4621-8BBF-5E120EF7D3B0}">
      <dsp:nvSpPr>
        <dsp:cNvPr id="0" name=""/>
        <dsp:cNvSpPr/>
      </dsp:nvSpPr>
      <dsp:spPr>
        <a:xfrm>
          <a:off x="0" y="1805"/>
          <a:ext cx="105156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CB6DE7-4CCC-4ED5-A87F-C1ECF2C1C23F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20CA46-7083-49E2-8FA3-E80E5D42DCD6}">
      <dsp:nvSpPr>
        <dsp:cNvPr id="0" name=""/>
        <dsp:cNvSpPr/>
      </dsp:nvSpPr>
      <dsp:spPr>
        <a:xfrm>
          <a:off x="1057183" y="1805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SonarQube is an open source Web Application</a:t>
          </a:r>
        </a:p>
      </dsp:txBody>
      <dsp:txXfrm>
        <a:off x="1057183" y="1805"/>
        <a:ext cx="9458416" cy="915310"/>
      </dsp:txXfrm>
    </dsp:sp>
    <dsp:sp modelId="{9A82EF02-650A-4F19-9BD1-B611ACF632ED}">
      <dsp:nvSpPr>
        <dsp:cNvPr id="0" name=""/>
        <dsp:cNvSpPr/>
      </dsp:nvSpPr>
      <dsp:spPr>
        <a:xfrm>
          <a:off x="0" y="1145944"/>
          <a:ext cx="105156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679703-7436-44C2-8E96-79EC7253379F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667D4D-F7AB-4092-8B34-61645D69D338}">
      <dsp:nvSpPr>
        <dsp:cNvPr id="0" name=""/>
        <dsp:cNvSpPr/>
      </dsp:nvSpPr>
      <dsp:spPr>
        <a:xfrm>
          <a:off x="1057183" y="1145944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Takes in input a set of source code files and a set of analyses results (produced by external tools).</a:t>
          </a:r>
        </a:p>
      </dsp:txBody>
      <dsp:txXfrm>
        <a:off x="1057183" y="1145944"/>
        <a:ext cx="9458416" cy="915310"/>
      </dsp:txXfrm>
    </dsp:sp>
    <dsp:sp modelId="{DE78011D-8B6D-4014-BF98-B92B33F5127C}">
      <dsp:nvSpPr>
        <dsp:cNvPr id="0" name=""/>
        <dsp:cNvSpPr/>
      </dsp:nvSpPr>
      <dsp:spPr>
        <a:xfrm>
          <a:off x="0" y="2290082"/>
          <a:ext cx="105156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2D592A-62C3-4BF0-8554-57299492C926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783BEC-4549-41BD-953E-21BB0DC82C23}">
      <dsp:nvSpPr>
        <dsp:cNvPr id="0" name=""/>
        <dsp:cNvSpPr/>
      </dsp:nvSpPr>
      <dsp:spPr>
        <a:xfrm>
          <a:off x="1057183" y="2290082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Stores both sources and results in a database.</a:t>
          </a:r>
        </a:p>
      </dsp:txBody>
      <dsp:txXfrm>
        <a:off x="1057183" y="2290082"/>
        <a:ext cx="9458416" cy="915310"/>
      </dsp:txXfrm>
    </dsp:sp>
    <dsp:sp modelId="{F4E1DE96-BF9C-4C7E-98C3-762EDCE698E6}">
      <dsp:nvSpPr>
        <dsp:cNvPr id="0" name=""/>
        <dsp:cNvSpPr/>
      </dsp:nvSpPr>
      <dsp:spPr>
        <a:xfrm>
          <a:off x="0" y="3434221"/>
          <a:ext cx="10515600" cy="91531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F2FF01-F52F-41CE-BE4D-ABBE99AFD6A2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B7231-E0CC-4E69-87E0-D98140E68933}">
      <dsp:nvSpPr>
        <dsp:cNvPr id="0" name=""/>
        <dsp:cNvSpPr/>
      </dsp:nvSpPr>
      <dsp:spPr>
        <a:xfrm>
          <a:off x="1057183" y="3434221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Makes available the gathered information via a dynamic website where the results are shown in the context of the code itself.</a:t>
          </a:r>
        </a:p>
      </dsp:txBody>
      <dsp:txXfrm>
        <a:off x="1057183" y="3434221"/>
        <a:ext cx="9458416" cy="915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7040B-52B8-DC4D-B628-73A6153EA13C}" type="datetimeFigureOut">
              <a:rPr lang="nl-NL" smtClean="0"/>
              <a:t>17-02-2025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7E1F2-BFE9-DC40-B3A1-477B6ABB0CB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0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4">
            <a:extLst>
              <a:ext uri="{FF2B5EF4-FFF2-40B4-BE49-F238E27FC236}">
                <a16:creationId xmlns:a16="http://schemas.microsoft.com/office/drawing/2014/main" id="{3E43DDCB-339E-4C3A-9E9E-C22943510D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34507" y="1152437"/>
            <a:ext cx="5313453" cy="3382701"/>
          </a:xfrm>
          <a:prstGeom prst="rect">
            <a:avLst/>
          </a:prstGeom>
        </p:spPr>
      </p:pic>
      <p:sp>
        <p:nvSpPr>
          <p:cNvPr id="29" name="Tijdelijke aanduiding voor tekst 28">
            <a:extLst>
              <a:ext uri="{FF2B5EF4-FFF2-40B4-BE49-F238E27FC236}">
                <a16:creationId xmlns:a16="http://schemas.microsoft.com/office/drawing/2014/main" id="{FDED8E11-341A-45D2-85B1-F7C4DB5323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93235" y="5095875"/>
            <a:ext cx="10452100" cy="1009650"/>
          </a:xfrm>
        </p:spPr>
        <p:txBody>
          <a:bodyPr>
            <a:normAutofit/>
          </a:bodyPr>
          <a:lstStyle>
            <a:lvl1pPr marL="0" indent="0">
              <a:buNone/>
              <a:defRPr lang="en-GB" sz="2475" b="0" i="0" u="none" strike="noStrike" cap="all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Medium"/>
              </a:defRPr>
            </a:lvl1pPr>
          </a:lstStyle>
          <a:p>
            <a:pPr lvl="0"/>
            <a:r>
              <a:rPr lang="nl-NL" dirty="0"/>
              <a:t>VOORBEELD VAN EEN ONDERTITEL</a:t>
            </a:r>
            <a:endParaRPr lang="en-GB" dirty="0"/>
          </a:p>
        </p:txBody>
      </p:sp>
      <p:sp>
        <p:nvSpPr>
          <p:cNvPr id="34" name="Tijdelijke aanduiding voor tekst 33">
            <a:extLst>
              <a:ext uri="{FF2B5EF4-FFF2-40B4-BE49-F238E27FC236}">
                <a16:creationId xmlns:a16="http://schemas.microsoft.com/office/drawing/2014/main" id="{D9C3A310-643B-4139-9F62-77D06674713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3233" y="1196300"/>
            <a:ext cx="10458803" cy="588915"/>
          </a:xfrm>
        </p:spPr>
        <p:txBody>
          <a:bodyPr anchor="b">
            <a:noAutofit/>
          </a:bodyPr>
          <a:lstStyle>
            <a:lvl1pPr marL="0" indent="0">
              <a:buNone/>
              <a:defRPr lang="nl-NL" sz="1846" b="0" kern="1200" cap="all" baseline="0" dirty="0" smtClean="0">
                <a:solidFill>
                  <a:schemeClr val="tx2"/>
                </a:solidFill>
                <a:latin typeface="Avenir Next Condensed Medium" panose="020B0606020202020204" pitchFamily="34" charset="0"/>
                <a:ea typeface="Avenir Next Condensed Medium" panose="020B0606020202020204" pitchFamily="34" charset="0"/>
                <a:cs typeface="Avenir Next Condensed Medium" panose="020B0606020202020204" pitchFamily="34" charset="0"/>
                <a:sym typeface="Avenir Next Condensed Demi Bold"/>
              </a:defRPr>
            </a:lvl1pPr>
          </a:lstStyle>
          <a:p>
            <a:pPr lvl="0"/>
            <a:r>
              <a:rPr lang="nl-NL" dirty="0"/>
              <a:t>NAAM OPLEIDING/FACULTEIT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3983EC9-36B1-B744-A87D-1AA0BEB38B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3234" y="2214000"/>
            <a:ext cx="10452100" cy="2808000"/>
          </a:xfrm>
        </p:spPr>
        <p:txBody>
          <a:bodyPr>
            <a:normAutofit/>
          </a:bodyPr>
          <a:lstStyle>
            <a:lvl1pPr marL="0" indent="0">
              <a:lnSpc>
                <a:spcPct val="80000"/>
              </a:lnSpc>
              <a:buNone/>
              <a:defRPr sz="6750" b="1" cap="all" baseline="0">
                <a:latin typeface="Avenir Next Condensed Medium" panose="020B0606020202020204" pitchFamily="34" charset="0"/>
              </a:defRPr>
            </a:lvl1pPr>
          </a:lstStyle>
          <a:p>
            <a:r>
              <a:rPr lang="nl-NL" dirty="0"/>
              <a:t>Titel van de presentatie_</a:t>
            </a:r>
          </a:p>
        </p:txBody>
      </p:sp>
    </p:spTree>
    <p:extLst>
      <p:ext uri="{BB962C8B-B14F-4D97-AF65-F5344CB8AC3E}">
        <p14:creationId xmlns:p14="http://schemas.microsoft.com/office/powerpoint/2010/main" val="358500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D13B7015-BB4D-A84E-84E4-520C33B85D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ONDERWERP / titel</a:t>
            </a:r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10515600" cy="4248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155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6">
            <a:extLst>
              <a:ext uri="{FF2B5EF4-FFF2-40B4-BE49-F238E27FC236}">
                <a16:creationId xmlns:a16="http://schemas.microsoft.com/office/drawing/2014/main" id="{24158585-8C9B-2444-8413-2968F1CB97F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ONDERWERP / titel</a:t>
            </a:r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5257800" cy="4248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74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260C8E6A-14DF-4CBC-B795-FDA284EC47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553203" y="1917701"/>
            <a:ext cx="4800600" cy="4248000"/>
          </a:xfrm>
        </p:spPr>
        <p:txBody>
          <a:bodyPr>
            <a:normAutofit/>
          </a:bodyPr>
          <a:lstStyle>
            <a:lvl1pPr marL="0" indent="0">
              <a:buNone/>
              <a:defRPr sz="1275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70688633-6D41-064D-B005-BBA9338D0D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ONDERWERP / titel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838200" y="1926000"/>
            <a:ext cx="5257800" cy="4248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36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bbe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4B8653B3-70AE-4E3E-9A4D-3EAF4B4F4A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778435"/>
            <a:ext cx="4800600" cy="413103"/>
          </a:xfrm>
        </p:spPr>
        <p:txBody>
          <a:bodyPr anchor="ctr">
            <a:no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nl-NL" dirty="0"/>
              <a:t>Klik voor </a:t>
            </a:r>
            <a:r>
              <a:rPr lang="nl-NL" dirty="0" err="1"/>
              <a:t>subkop</a:t>
            </a:r>
            <a:endParaRPr lang="en-GB" dirty="0"/>
          </a:p>
        </p:txBody>
      </p:sp>
      <p:sp>
        <p:nvSpPr>
          <p:cNvPr id="10" name="Tijdelijke aanduiding voor tekst 4">
            <a:extLst>
              <a:ext uri="{FF2B5EF4-FFF2-40B4-BE49-F238E27FC236}">
                <a16:creationId xmlns:a16="http://schemas.microsoft.com/office/drawing/2014/main" id="{60C7571E-BBB1-4DDF-9329-A0C028CAE8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1778435"/>
            <a:ext cx="4800600" cy="413103"/>
          </a:xfrm>
        </p:spPr>
        <p:txBody>
          <a:bodyPr anchor="ctr">
            <a:no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nl-NL" dirty="0"/>
              <a:t>Klik voor </a:t>
            </a:r>
            <a:r>
              <a:rPr lang="nl-NL" dirty="0" err="1"/>
              <a:t>subkop</a:t>
            </a:r>
            <a:endParaRPr lang="en-GB" dirty="0"/>
          </a:p>
        </p:txBody>
      </p:sp>
      <p:sp>
        <p:nvSpPr>
          <p:cNvPr id="8" name="Titel 6">
            <a:extLst>
              <a:ext uri="{FF2B5EF4-FFF2-40B4-BE49-F238E27FC236}">
                <a16:creationId xmlns:a16="http://schemas.microsoft.com/office/drawing/2014/main" id="{AB6897B6-1B30-8840-AEF5-653E3015C3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ONDERWERP / titel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8"/>
          </p:nvPr>
        </p:nvSpPr>
        <p:spPr>
          <a:xfrm>
            <a:off x="838200" y="2286000"/>
            <a:ext cx="4800600" cy="39052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 dirty="0"/>
          </a:p>
        </p:txBody>
      </p:sp>
      <p:sp>
        <p:nvSpPr>
          <p:cNvPr id="12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6553200" y="2286000"/>
            <a:ext cx="4800600" cy="39052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1301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">
            <a:extLst>
              <a:ext uri="{FF2B5EF4-FFF2-40B4-BE49-F238E27FC236}">
                <a16:creationId xmlns:a16="http://schemas.microsoft.com/office/drawing/2014/main" id="{2F35E840-7D0C-489A-B88C-9B5B6A358F43}"/>
              </a:ext>
            </a:extLst>
          </p:cNvPr>
          <p:cNvSpPr/>
          <p:nvPr/>
        </p:nvSpPr>
        <p:spPr>
          <a:xfrm>
            <a:off x="3149600" y="733425"/>
            <a:ext cx="5892800" cy="5391150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7E150451-5081-475D-A7BF-2CE6F5C377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0216" y="5429602"/>
            <a:ext cx="4910667" cy="493713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NAAM</a:t>
            </a:r>
            <a:endParaRPr lang="en-GB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0DA6865-FA7E-094E-A575-DAADE998A20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0216" y="1628775"/>
            <a:ext cx="4910667" cy="36004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‘QUOTE’</a:t>
            </a:r>
          </a:p>
        </p:txBody>
      </p:sp>
      <p:pic>
        <p:nvPicPr>
          <p:cNvPr id="6" name="Afbeelding 2">
            <a:extLst>
              <a:ext uri="{FF2B5EF4-FFF2-40B4-BE49-F238E27FC236}">
                <a16:creationId xmlns:a16="http://schemas.microsoft.com/office/drawing/2014/main" id="{FFDA8079-95BD-45E3-8313-ABF6A59ED2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44574" y="601590"/>
            <a:ext cx="355939" cy="29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55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3303632" y="554200"/>
            <a:ext cx="8325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Shape 23"/>
          <p:cNvCxnSpPr/>
          <p:nvPr/>
        </p:nvCxnSpPr>
        <p:spPr>
          <a:xfrm>
            <a:off x="3303632" y="6320000"/>
            <a:ext cx="8325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" name="Shape 24"/>
          <p:cNvCxnSpPr/>
          <p:nvPr/>
        </p:nvCxnSpPr>
        <p:spPr>
          <a:xfrm>
            <a:off x="566931" y="554200"/>
            <a:ext cx="244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200333" y="767933"/>
            <a:ext cx="8428800" cy="847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213483" y="2127701"/>
            <a:ext cx="8428800" cy="4003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1330665" y="6251677"/>
            <a:ext cx="731600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21781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B204-258D-4821-ABDC-47161B4DBBFA}" type="datetimeFigureOut">
              <a:rPr lang="en-US" smtClean="0"/>
              <a:t>2/17/25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E03C9-D7CC-4C7F-BC00-81C566F42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37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6486190-F1D1-43BB-B712-AB7BE1C1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dirty="0"/>
              <a:t>KLIK OM STIJL TE BEWERKEN</a:t>
            </a:r>
            <a:endParaRPr lang="en-GB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BC46703-C372-4CCF-BBDB-349EF159E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2936B9B-9586-48DE-B845-C54BC129D8B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687" y="6227764"/>
            <a:ext cx="1359194" cy="58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lang="nl-NL" sz="3200" b="1" kern="1200" cap="all" baseline="0" dirty="0">
          <a:solidFill>
            <a:schemeClr val="tx2"/>
          </a:solidFill>
          <a:latin typeface="Avenir Next Condensed Medium" panose="020B0606020202020204" pitchFamily="34" charset="0"/>
          <a:ea typeface="+mj-ea"/>
          <a:cs typeface="Arial" panose="020B0604020202020204" pitchFamily="34" charset="0"/>
          <a:sym typeface="Avenir Next Condensed Demi Bold"/>
        </a:defRPr>
      </a:lvl1pPr>
    </p:titleStyle>
    <p:bodyStyle>
      <a:lvl1pPr marL="18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­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514337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dirty="0"/>
              <a:t>TEEX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/>
              <a:t>AIM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NL" dirty="0" err="1"/>
              <a:t>Static</a:t>
            </a:r>
            <a:r>
              <a:rPr lang="nl-NL" dirty="0"/>
              <a:t> code</a:t>
            </a:r>
          </a:p>
          <a:p>
            <a:r>
              <a:rPr lang="nl-NL" dirty="0"/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3073293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41AF9-9BF7-4D2D-92D3-2553EDC5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anchor="t">
            <a:normAutofit/>
          </a:bodyPr>
          <a:lstStyle/>
          <a:p>
            <a:r>
              <a:rPr lang="en-US" dirty="0"/>
              <a:t>SonarQube – What is it?</a:t>
            </a: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45A3C2EE-8AE4-9C61-B108-121179BFB1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318934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421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/>
              <a:t>Architecture...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pPr algn="r">
              <a:buNone/>
            </a:pPr>
            <a:endParaRPr sz="800"/>
          </a:p>
          <a:p>
            <a:pPr algn="r">
              <a:buNone/>
            </a:pPr>
            <a:r>
              <a:rPr lang="en" sz="800"/>
              <a:t>img src: http://tech.gaeatimes.com</a:t>
            </a:r>
          </a:p>
        </p:txBody>
      </p:sp>
      <p:pic>
        <p:nvPicPr>
          <p:cNvPr id="2" name="Content Placeholder 3">
            <a:extLst>
              <a:ext uri="{FF2B5EF4-FFF2-40B4-BE49-F238E27FC236}">
                <a16:creationId xmlns:a16="http://schemas.microsoft.com/office/drawing/2014/main" id="{D42158FF-E590-5E48-3466-794C6DFE5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658" y="1690692"/>
            <a:ext cx="11055031" cy="3910007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A7786-9627-4279-A08B-EF08473F1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Type of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2B2E4-1D25-4B01-AF56-DA38D4DD95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Static analysis of source code </a:t>
            </a:r>
            <a:r>
              <a:rPr lang="en-US" dirty="0">
                <a:sym typeface="Wingdings" panose="05000000000000000000" pitchFamily="2" charset="2"/>
              </a:rPr>
              <a:t> Lots of languages supported (Java files, JavaScript, TypeScript, etc.)</a:t>
            </a:r>
            <a:endParaRPr lang="en-US" dirty="0"/>
          </a:p>
          <a:p>
            <a:r>
              <a:rPr lang="en-US" dirty="0"/>
              <a:t>Static analysis of compiled code </a:t>
            </a:r>
            <a:r>
              <a:rPr lang="en-US" dirty="0">
                <a:sym typeface="Wingdings" panose="05000000000000000000" pitchFamily="2" charset="2"/>
              </a:rPr>
              <a:t> Certain languages supported (.class files in Java, .</a:t>
            </a:r>
            <a:r>
              <a:rPr lang="en-US" dirty="0" err="1">
                <a:sym typeface="Wingdings" panose="05000000000000000000" pitchFamily="2" charset="2"/>
              </a:rPr>
              <a:t>dll</a:t>
            </a:r>
            <a:r>
              <a:rPr lang="en-US" dirty="0">
                <a:sym typeface="Wingdings" panose="05000000000000000000" pitchFamily="2" charset="2"/>
              </a:rPr>
              <a:t> files in C#, etc.)</a:t>
            </a:r>
            <a:endParaRPr lang="en-US" dirty="0"/>
          </a:p>
          <a:p>
            <a:r>
              <a:rPr lang="en-US" dirty="0"/>
              <a:t>Dynamic analysis of code </a:t>
            </a:r>
            <a:r>
              <a:rPr lang="en-US" dirty="0">
                <a:sym typeface="Wingdings" panose="05000000000000000000" pitchFamily="2" charset="2"/>
              </a:rPr>
              <a:t> Certain languages supported (execution of unit tests in Java, C#, JavaScript, TypeScript. etc.)</a:t>
            </a:r>
          </a:p>
          <a:p>
            <a:r>
              <a:rPr lang="en-US" dirty="0"/>
              <a:t>Note: Analysis is carried out using pre-defined rules based on industry coding standards /best practices. Rules for a particular language are available as plug-in for most of the languages.</a:t>
            </a:r>
          </a:p>
        </p:txBody>
      </p:sp>
    </p:spTree>
    <p:extLst>
      <p:ext uri="{BB962C8B-B14F-4D97-AF65-F5344CB8AC3E}">
        <p14:creationId xmlns:p14="http://schemas.microsoft.com/office/powerpoint/2010/main" val="2754535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BAA78-3EC8-49F8-924C-71CCEBF0B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anchor="t"/>
          <a:lstStyle/>
          <a:p>
            <a:r>
              <a:rPr lang="en-US" dirty="0"/>
              <a:t>Quality Profile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5E505-54E5-4EE1-A788-A9C2CD9544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10515600" cy="4248000"/>
          </a:xfrm>
        </p:spPr>
        <p:txBody>
          <a:bodyPr/>
          <a:lstStyle/>
          <a:p>
            <a:r>
              <a:rPr lang="en-US" dirty="0"/>
              <a:t>Each language plugin comes with a predefined, built-in profile (called “Sonar way”) having set of pre-defined rules and it will be used as default profile during analysis for projects.</a:t>
            </a:r>
          </a:p>
          <a:p>
            <a:r>
              <a:rPr lang="en-US" dirty="0"/>
              <a:t>New quality profiles can be created to configure rules as per project requirements, but it’s optional.</a:t>
            </a:r>
          </a:p>
          <a:p>
            <a:r>
              <a:rPr lang="en-US" dirty="0"/>
              <a:t>SonarQube allows inheritance in quality profiles thereby allowing to inherit rules provided by plugin in the default profile.</a:t>
            </a:r>
          </a:p>
        </p:txBody>
      </p:sp>
    </p:spTree>
    <p:extLst>
      <p:ext uri="{BB962C8B-B14F-4D97-AF65-F5344CB8AC3E}">
        <p14:creationId xmlns:p14="http://schemas.microsoft.com/office/powerpoint/2010/main" val="141657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r>
              <a:rPr lang="en" sz="3200" dirty="0"/>
              <a:t>Anonymous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601C86-FA6D-A1E8-61BA-042147C2AA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" sz="2800" i="1" dirty="0"/>
              <a:t>“All code is guilty, until proven innocent.”</a:t>
            </a:r>
            <a:r>
              <a:rPr lang="en" sz="1600" dirty="0"/>
              <a:t> </a:t>
            </a:r>
          </a:p>
          <a:p>
            <a:endParaRPr lang="nl-NL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/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 dirty="0"/>
              <a:t>Static Analysis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sz="quarter" idx="11"/>
          </p:nvPr>
        </p:nvSpPr>
        <p:spPr>
          <a:xfrm>
            <a:off x="838200" y="1925638"/>
            <a:ext cx="8727831" cy="4248000"/>
          </a:xfr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 dirty="0"/>
              <a:t>Static analysis or also known as Static Code Analysis is a process to analyze the source code of a software without running the software itself. Static Analysis are generally used by developers as part of the development and component testing process.</a:t>
            </a:r>
          </a:p>
          <a:p>
            <a:r>
              <a:rPr lang="en" dirty="0"/>
              <a:t>In the ICT Research Methods Pack this method </a:t>
            </a:r>
            <a:r>
              <a:rPr lang="en-GB" dirty="0"/>
              <a:t>is known as “Static program analysis” and is part of the Showroom research area.</a:t>
            </a:r>
            <a:endParaRPr lang="en" dirty="0"/>
          </a:p>
        </p:txBody>
      </p:sp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DED5C8FD-4406-2ACB-5065-87CE74597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04335" y="999039"/>
            <a:ext cx="2108200" cy="51054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174E44FC-BD24-2175-BEAB-1FD5DB127F03}"/>
              </a:ext>
            </a:extLst>
          </p:cNvPr>
          <p:cNvSpPr/>
          <p:nvPr/>
        </p:nvSpPr>
        <p:spPr>
          <a:xfrm>
            <a:off x="9355015" y="5225143"/>
            <a:ext cx="2595824" cy="948495"/>
          </a:xfrm>
          <a:prstGeom prst="ellipse">
            <a:avLst/>
          </a:prstGeom>
          <a:noFill/>
          <a:ln w="38100">
            <a:solidFill>
              <a:srgbClr val="E5005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/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/>
              <a:t>Benefits...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sz="quarter" idx="11"/>
          </p:nvPr>
        </p:nvSpPr>
        <p:spPr/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-GB"/>
              <a:t>Detecting the possible bugs on your code (crash, memory leak, stack overflow, buffer overflow, etc),</a:t>
            </a:r>
          </a:p>
          <a:p>
            <a:r>
              <a:rPr lang="en-GB"/>
              <a:t>Find any vulnerabilities in the corner of your applications (clumsy developer miss),</a:t>
            </a:r>
          </a:p>
          <a:p>
            <a:r>
              <a:rPr lang="en-GB"/>
              <a:t>Finding possible wrong logic and any bad practice on your project,</a:t>
            </a:r>
          </a:p>
          <a:p>
            <a:r>
              <a:rPr lang="en-GB"/>
              <a:t>Finding areas of the code that may need more testing or deeper review,</a:t>
            </a:r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 dirty="0"/>
              <a:t>Benefits… (</a:t>
            </a:r>
            <a:r>
              <a:rPr lang="en" dirty="0" err="1"/>
              <a:t>cont</a:t>
            </a:r>
            <a:r>
              <a:rPr lang="en" dirty="0"/>
              <a:t>)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sz="quarter" idx="11"/>
          </p:nvPr>
        </p:nvSpPr>
        <p:spPr>
          <a:xfrm>
            <a:off x="838200" y="1925638"/>
            <a:ext cx="10515600" cy="4248000"/>
          </a:xfr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 dirty="0"/>
              <a:t>Finding duplicate code which is could be moved into another methods to reduce code complexity,</a:t>
            </a:r>
          </a:p>
          <a:p>
            <a:r>
              <a:rPr lang="en" dirty="0"/>
              <a:t>Identifying design issues such as </a:t>
            </a:r>
            <a:r>
              <a:rPr lang="en" i="1" dirty="0"/>
              <a:t>Cyclomatic Complexity</a:t>
            </a:r>
            <a:r>
              <a:rPr lang="en" dirty="0"/>
              <a:t> and helping reduce the code complexity improve maintainability,</a:t>
            </a:r>
          </a:p>
          <a:p>
            <a:r>
              <a:rPr lang="en" dirty="0"/>
              <a:t>Identifying potential software quality issues before the code moves to production.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EF071-BA05-1988-AD5B-8798C1A8D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</p:spPr>
        <p:txBody>
          <a:bodyPr anchor="t"/>
          <a:lstStyle/>
          <a:p>
            <a:r>
              <a:rPr lang="nl-NL" dirty="0" err="1"/>
              <a:t>CyClomatic</a:t>
            </a:r>
            <a:r>
              <a:rPr lang="nl-NL" dirty="0"/>
              <a:t> </a:t>
            </a:r>
            <a:r>
              <a:rPr lang="nl-NL" dirty="0" err="1"/>
              <a:t>complexity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13AA2-9B01-B9D0-2F32-5A4C00A61D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925638"/>
            <a:ext cx="10515600" cy="4248000"/>
          </a:xfrm>
        </p:spPr>
        <p:txBody>
          <a:bodyPr/>
          <a:lstStyle/>
          <a:p>
            <a:r>
              <a:rPr lang="nl-NL" dirty="0"/>
              <a:t>“The </a:t>
            </a:r>
            <a:r>
              <a:rPr lang="nl-NL" i="1" dirty="0" err="1"/>
              <a:t>cyclomatic</a:t>
            </a:r>
            <a:r>
              <a:rPr lang="nl-NL" i="1" dirty="0"/>
              <a:t> </a:t>
            </a:r>
            <a:r>
              <a:rPr lang="nl-NL" i="1" dirty="0" err="1"/>
              <a:t>complexity</a:t>
            </a:r>
            <a:r>
              <a:rPr lang="nl-NL" i="1" dirty="0"/>
              <a:t> </a:t>
            </a:r>
            <a:r>
              <a:rPr lang="nl-NL" dirty="0"/>
              <a:t>of a code </a:t>
            </a:r>
            <a:r>
              <a:rPr lang="nl-NL" dirty="0" err="1"/>
              <a:t>section</a:t>
            </a:r>
            <a:r>
              <a:rPr lang="nl-NL" dirty="0"/>
              <a:t> is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quantitative</a:t>
            </a:r>
            <a:r>
              <a:rPr lang="nl-NL" dirty="0"/>
              <a:t> </a:t>
            </a:r>
            <a:r>
              <a:rPr lang="nl-NL" dirty="0" err="1"/>
              <a:t>measure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number</a:t>
            </a:r>
            <a:r>
              <a:rPr lang="nl-NL" dirty="0"/>
              <a:t> of </a:t>
            </a:r>
            <a:r>
              <a:rPr lang="nl-NL" dirty="0" err="1"/>
              <a:t>linearly</a:t>
            </a:r>
            <a:r>
              <a:rPr lang="nl-NL" dirty="0"/>
              <a:t> independent </a:t>
            </a:r>
            <a:r>
              <a:rPr lang="nl-NL" dirty="0" err="1"/>
              <a:t>paths</a:t>
            </a:r>
            <a:r>
              <a:rPr lang="nl-NL" dirty="0"/>
              <a:t> in it. It is a software </a:t>
            </a:r>
            <a:r>
              <a:rPr lang="nl-NL" i="1" dirty="0" err="1"/>
              <a:t>metric</a:t>
            </a:r>
            <a:r>
              <a:rPr lang="nl-NL" dirty="0"/>
              <a:t> </a:t>
            </a:r>
            <a:r>
              <a:rPr lang="nl-NL" dirty="0" err="1"/>
              <a:t>used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indicate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complexity</a:t>
            </a:r>
            <a:r>
              <a:rPr lang="nl-NL" dirty="0"/>
              <a:t> of a program. It is </a:t>
            </a:r>
            <a:r>
              <a:rPr lang="nl-NL" dirty="0" err="1"/>
              <a:t>computed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i="1" dirty="0"/>
              <a:t>Control Flow </a:t>
            </a:r>
            <a:r>
              <a:rPr lang="nl-NL" i="1" dirty="0" err="1"/>
              <a:t>Graph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program. The </a:t>
            </a:r>
            <a:r>
              <a:rPr lang="nl-NL" i="1" dirty="0" err="1"/>
              <a:t>nodes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graph</a:t>
            </a:r>
            <a:r>
              <a:rPr lang="nl-NL" dirty="0"/>
              <a:t> </a:t>
            </a:r>
            <a:r>
              <a:rPr lang="nl-NL" dirty="0" err="1"/>
              <a:t>indicate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smallest</a:t>
            </a:r>
            <a:r>
              <a:rPr lang="nl-NL" dirty="0"/>
              <a:t> </a:t>
            </a:r>
            <a:r>
              <a:rPr lang="nl-NL" dirty="0" err="1"/>
              <a:t>group</a:t>
            </a:r>
            <a:r>
              <a:rPr lang="nl-NL" dirty="0"/>
              <a:t> of </a:t>
            </a:r>
            <a:r>
              <a:rPr lang="nl-NL" dirty="0" err="1"/>
              <a:t>commands</a:t>
            </a:r>
            <a:r>
              <a:rPr lang="nl-NL" dirty="0"/>
              <a:t> of a program, </a:t>
            </a:r>
            <a:r>
              <a:rPr lang="nl-NL" dirty="0" err="1"/>
              <a:t>and</a:t>
            </a:r>
            <a:r>
              <a:rPr lang="nl-NL" dirty="0"/>
              <a:t> a </a:t>
            </a:r>
            <a:r>
              <a:rPr lang="nl-NL" dirty="0" err="1"/>
              <a:t>directed</a:t>
            </a:r>
            <a:r>
              <a:rPr lang="nl-NL" dirty="0"/>
              <a:t> </a:t>
            </a:r>
            <a:r>
              <a:rPr lang="nl-NL" i="1" dirty="0" err="1"/>
              <a:t>edge</a:t>
            </a:r>
            <a:r>
              <a:rPr lang="nl-NL" dirty="0"/>
              <a:t> in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connects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two</a:t>
            </a:r>
            <a:r>
              <a:rPr lang="nl-NL" dirty="0"/>
              <a:t> </a:t>
            </a:r>
            <a:r>
              <a:rPr lang="nl-NL" dirty="0" err="1"/>
              <a:t>nodes</a:t>
            </a:r>
            <a:r>
              <a:rPr lang="nl-NL" dirty="0"/>
              <a:t> i.e.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second </a:t>
            </a:r>
            <a:r>
              <a:rPr lang="nl-NL" dirty="0" err="1"/>
              <a:t>command</a:t>
            </a:r>
            <a:r>
              <a:rPr lang="nl-NL" dirty="0"/>
              <a:t> </a:t>
            </a:r>
            <a:r>
              <a:rPr lang="nl-NL" dirty="0" err="1"/>
              <a:t>might</a:t>
            </a:r>
            <a:r>
              <a:rPr lang="nl-NL" dirty="0"/>
              <a:t> </a:t>
            </a:r>
            <a:r>
              <a:rPr lang="nl-NL" dirty="0" err="1"/>
              <a:t>immediately</a:t>
            </a:r>
            <a:r>
              <a:rPr lang="nl-NL" dirty="0"/>
              <a:t> follow </a:t>
            </a:r>
            <a:r>
              <a:rPr lang="nl-NL" dirty="0" err="1"/>
              <a:t>the</a:t>
            </a:r>
            <a:r>
              <a:rPr lang="nl-NL" dirty="0"/>
              <a:t> first </a:t>
            </a:r>
            <a:r>
              <a:rPr lang="nl-NL" dirty="0" err="1"/>
              <a:t>command</a:t>
            </a:r>
            <a:r>
              <a:rPr lang="nl-NL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927029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73032-969F-082B-39C8-F0BA24B37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0296C-5CC5-D452-632A-3B15839B2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nl-NL" dirty="0" err="1"/>
              <a:t>CyClomatic</a:t>
            </a:r>
            <a:r>
              <a:rPr lang="nl-NL" dirty="0"/>
              <a:t> </a:t>
            </a:r>
            <a:r>
              <a:rPr lang="nl-NL" dirty="0" err="1"/>
              <a:t>complexity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single </a:t>
            </a:r>
            <a:r>
              <a:rPr lang="nl-NL" dirty="0" err="1"/>
              <a:t>function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992FB-C34F-2E41-0D34-6F33BE288E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l" rtl="0" fontAlgn="base">
              <a:buNone/>
            </a:pPr>
            <a:r>
              <a:rPr lang="en-GB" b="0" i="1" dirty="0">
                <a:solidFill>
                  <a:srgbClr val="273239"/>
                </a:solidFill>
                <a:effectLst/>
                <a:latin typeface="Nunito" pitchFamily="2" charset="77"/>
              </a:rPr>
              <a:t>CC = E – N + 2</a:t>
            </a:r>
          </a:p>
          <a:p>
            <a:pPr marL="0" indent="0" algn="l" rtl="0" fontAlgn="base">
              <a:buNone/>
            </a:pPr>
            <a:endParaRPr lang="en-GB" b="0" i="1" dirty="0">
              <a:solidFill>
                <a:srgbClr val="273239"/>
              </a:solidFill>
              <a:effectLst/>
              <a:latin typeface="Nunito" pitchFamily="2" charset="77"/>
            </a:endParaRPr>
          </a:p>
          <a:p>
            <a:pPr marL="0" indent="0" algn="l" rtl="0" fontAlgn="base">
              <a:buNone/>
            </a:pPr>
            <a:r>
              <a:rPr lang="en-GB" b="0" i="1" dirty="0">
                <a:solidFill>
                  <a:srgbClr val="273239"/>
                </a:solidFill>
                <a:effectLst/>
                <a:latin typeface="Nunito" pitchFamily="2" charset="77"/>
              </a:rPr>
              <a:t>where</a:t>
            </a:r>
          </a:p>
          <a:p>
            <a:pPr algn="l" rtl="0" fontAlgn="base"/>
            <a:r>
              <a:rPr lang="en-GB" b="0" i="1" dirty="0">
                <a:solidFill>
                  <a:srgbClr val="273239"/>
                </a:solidFill>
                <a:effectLst/>
                <a:latin typeface="Nunito" pitchFamily="2" charset="77"/>
              </a:rPr>
              <a:t>E = the number of edges in the control flow graph </a:t>
            </a:r>
          </a:p>
          <a:p>
            <a:pPr algn="l" rtl="0" fontAlgn="base"/>
            <a:r>
              <a:rPr lang="en-GB" b="0" i="1" dirty="0">
                <a:solidFill>
                  <a:srgbClr val="273239"/>
                </a:solidFill>
                <a:effectLst/>
                <a:latin typeface="Nunito" pitchFamily="2" charset="77"/>
              </a:rPr>
              <a:t>N = the number of nodes in the control flow graph </a:t>
            </a:r>
          </a:p>
          <a:p>
            <a:pPr algn="l" rtl="0" fontAlgn="base"/>
            <a:r>
              <a:rPr lang="en-GB" b="0" i="1" dirty="0">
                <a:solidFill>
                  <a:srgbClr val="273239"/>
                </a:solidFill>
                <a:effectLst/>
                <a:latin typeface="Nunito" pitchFamily="2" charset="77"/>
              </a:rPr>
              <a:t>P = the number of connected components </a:t>
            </a:r>
          </a:p>
        </p:txBody>
      </p:sp>
    </p:spTree>
    <p:extLst>
      <p:ext uri="{BB962C8B-B14F-4D97-AF65-F5344CB8AC3E}">
        <p14:creationId xmlns:p14="http://schemas.microsoft.com/office/powerpoint/2010/main" val="303445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2A389-B250-4017-4D98-1AB3636B3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3BBB6-4534-1D9F-4EA7-C83BE7068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nl-NL" dirty="0" err="1"/>
              <a:t>CyClomatic</a:t>
            </a:r>
            <a:r>
              <a:rPr lang="nl-NL" dirty="0"/>
              <a:t> </a:t>
            </a:r>
            <a:r>
              <a:rPr lang="nl-NL" dirty="0" err="1"/>
              <a:t>complexity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61D44-1C1D-812D-90CA-4449055A43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0" indent="0" algn="l" rtl="0" fontAlgn="base">
              <a:buNone/>
            </a:pPr>
            <a:r>
              <a:rPr lang="en-GB" dirty="0">
                <a:effectLst/>
              </a:rPr>
              <a:t>A = 10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effectLst/>
              </a:rPr>
              <a:t>IF B &gt; C THEN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>
                <a:effectLst/>
              </a:rPr>
              <a:t>A = B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effectLst/>
              </a:rPr>
              <a:t>ELSE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>
                <a:effectLst/>
              </a:rPr>
              <a:t>A = C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>
                <a:effectLst/>
              </a:rPr>
              <a:t>ENDIF</a:t>
            </a:r>
            <a:br>
              <a:rPr lang="en-GB" dirty="0"/>
            </a:br>
            <a:r>
              <a:rPr lang="en-GB" dirty="0">
                <a:effectLst/>
              </a:rPr>
              <a:t>Print A</a:t>
            </a:r>
            <a:br>
              <a:rPr lang="en-GB" dirty="0"/>
            </a:br>
            <a:r>
              <a:rPr lang="en-GB" dirty="0">
                <a:effectLst/>
              </a:rPr>
              <a:t>Print B</a:t>
            </a:r>
            <a:br>
              <a:rPr lang="en-GB" dirty="0"/>
            </a:br>
            <a:r>
              <a:rPr lang="en-GB" dirty="0">
                <a:effectLst/>
              </a:rPr>
              <a:t>Print C</a:t>
            </a:r>
            <a:endParaRPr lang="en-GB" b="0" i="1" dirty="0">
              <a:solidFill>
                <a:srgbClr val="273239"/>
              </a:solidFill>
              <a:effectLst/>
              <a:latin typeface="Nunito" pitchFamily="2" charset="77"/>
            </a:endParaRPr>
          </a:p>
        </p:txBody>
      </p:sp>
      <p:pic>
        <p:nvPicPr>
          <p:cNvPr id="1028" name="Picture 4" descr="Cyclomatic Complexity">
            <a:extLst>
              <a:ext uri="{FF2B5EF4-FFF2-40B4-BE49-F238E27FC236}">
                <a16:creationId xmlns:a16="http://schemas.microsoft.com/office/drawing/2014/main" id="{433D06FB-461D-7796-3DA1-6E137D2B3298}"/>
              </a:ext>
            </a:extLst>
          </p:cNvPr>
          <p:cNvPicPr>
            <a:picLocks noGrp="1" noChangeAspect="1" noChangeArrowheads="1"/>
          </p:cNvPicPr>
          <p:nvPr>
            <p:ph type="pic" sz="quarter" idx="1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87" b="-1231"/>
          <a:stretch/>
        </p:blipFill>
        <p:spPr bwMode="auto">
          <a:xfrm>
            <a:off x="5310811" y="1180210"/>
            <a:ext cx="3739126" cy="5312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C597762D-C475-76EB-BF06-1425DE35DACA}"/>
              </a:ext>
            </a:extLst>
          </p:cNvPr>
          <p:cNvSpPr/>
          <p:nvPr/>
        </p:nvSpPr>
        <p:spPr>
          <a:xfrm>
            <a:off x="8305151" y="129821"/>
            <a:ext cx="3793435" cy="1327653"/>
          </a:xfrm>
          <a:prstGeom prst="wedgeRectCallout">
            <a:avLst>
              <a:gd name="adj1" fmla="val -46772"/>
              <a:gd name="adj2" fmla="val 6549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The </a:t>
            </a:r>
            <a:r>
              <a:rPr lang="nl-NL" dirty="0" err="1"/>
              <a:t>graph</a:t>
            </a:r>
            <a:r>
              <a:rPr lang="nl-NL" dirty="0"/>
              <a:t> shows </a:t>
            </a:r>
            <a:r>
              <a:rPr lang="nl-NL" dirty="0" err="1"/>
              <a:t>seven</a:t>
            </a:r>
            <a:r>
              <a:rPr lang="nl-NL" dirty="0"/>
              <a:t> </a:t>
            </a:r>
            <a:r>
              <a:rPr lang="nl-NL" dirty="0" err="1"/>
              <a:t>shapes</a:t>
            </a:r>
            <a:r>
              <a:rPr lang="nl-NL" dirty="0"/>
              <a:t>(</a:t>
            </a:r>
            <a:r>
              <a:rPr lang="nl-NL" dirty="0" err="1"/>
              <a:t>nodes</a:t>
            </a:r>
            <a:r>
              <a:rPr lang="nl-NL" dirty="0"/>
              <a:t>),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seven</a:t>
            </a:r>
            <a:r>
              <a:rPr lang="nl-NL" dirty="0"/>
              <a:t> </a:t>
            </a:r>
            <a:r>
              <a:rPr lang="nl-NL" dirty="0" err="1"/>
              <a:t>lines</a:t>
            </a:r>
            <a:r>
              <a:rPr lang="nl-NL" dirty="0"/>
              <a:t>(</a:t>
            </a:r>
            <a:r>
              <a:rPr lang="nl-NL" dirty="0" err="1"/>
              <a:t>edges</a:t>
            </a:r>
            <a:r>
              <a:rPr lang="nl-NL" dirty="0"/>
              <a:t>), </a:t>
            </a:r>
            <a:r>
              <a:rPr lang="nl-NL" dirty="0" err="1"/>
              <a:t>hence</a:t>
            </a:r>
            <a:r>
              <a:rPr lang="nl-NL" dirty="0"/>
              <a:t> </a:t>
            </a:r>
            <a:r>
              <a:rPr lang="nl-NL" dirty="0" err="1"/>
              <a:t>cyclomatic</a:t>
            </a:r>
            <a:r>
              <a:rPr lang="nl-NL" dirty="0"/>
              <a:t> </a:t>
            </a:r>
            <a:r>
              <a:rPr lang="nl-NL" dirty="0" err="1"/>
              <a:t>complexity</a:t>
            </a:r>
            <a:r>
              <a:rPr lang="nl-NL" dirty="0"/>
              <a:t> is 7-7+2 = 2. </a:t>
            </a:r>
          </a:p>
        </p:txBody>
      </p:sp>
    </p:spTree>
    <p:extLst>
      <p:ext uri="{BB962C8B-B14F-4D97-AF65-F5344CB8AC3E}">
        <p14:creationId xmlns:p14="http://schemas.microsoft.com/office/powerpoint/2010/main" val="2612356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r>
              <a:rPr lang="en" dirty="0"/>
              <a:t>SonarQube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62166" y="2391824"/>
            <a:ext cx="7467667" cy="2074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Presentatie_Smal">
  <a:themeElements>
    <a:clrScheme name="HAN">
      <a:dk1>
        <a:sysClr val="windowText" lastClr="000000"/>
      </a:dk1>
      <a:lt1>
        <a:sysClr val="window" lastClr="FFFFFF"/>
      </a:lt1>
      <a:dk2>
        <a:srgbClr val="E50056"/>
      </a:dk2>
      <a:lt2>
        <a:srgbClr val="F8F8F8"/>
      </a:lt2>
      <a:accent1>
        <a:srgbClr val="000000"/>
      </a:accent1>
      <a:accent2>
        <a:srgbClr val="454545"/>
      </a:accent2>
      <a:accent3>
        <a:srgbClr val="757575"/>
      </a:accent3>
      <a:accent4>
        <a:srgbClr val="919191"/>
      </a:accent4>
      <a:accent5>
        <a:srgbClr val="E3E3E3"/>
      </a:accent5>
      <a:accent6>
        <a:srgbClr val="F8F8F8"/>
      </a:accent6>
      <a:hlink>
        <a:srgbClr val="000000"/>
      </a:hlink>
      <a:folHlink>
        <a:srgbClr val="000000"/>
      </a:folHlink>
    </a:clrScheme>
    <a:fontScheme name="HAN-PP">
      <a:majorFont>
        <a:latin typeface="Avenir Next Condensed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eed_wit_v5" id="{F6C41901-E5B4-4FEB-A778-FF765A248646}" vid="{7B5227E1-91BA-4173-8DF2-0457B5FA0E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Presentatie_Smal</Template>
  <TotalTime>19</TotalTime>
  <Words>646</Words>
  <Application>Microsoft Macintosh PowerPoint</Application>
  <PresentationFormat>Widescreen</PresentationFormat>
  <Paragraphs>48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Avenir Next Condensed Medium</vt:lpstr>
      <vt:lpstr>Calibri</vt:lpstr>
      <vt:lpstr>Nunito</vt:lpstr>
      <vt:lpstr>Wingdings</vt:lpstr>
      <vt:lpstr>Presentatie_Smal</vt:lpstr>
      <vt:lpstr>PowerPoint Presentation</vt:lpstr>
      <vt:lpstr>PowerPoint Presentation</vt:lpstr>
      <vt:lpstr>Static Analysis</vt:lpstr>
      <vt:lpstr>Benefits...</vt:lpstr>
      <vt:lpstr>Benefits… (cont)</vt:lpstr>
      <vt:lpstr>CyClomatic complexity</vt:lpstr>
      <vt:lpstr>CyClomatic complexity for a single function</vt:lpstr>
      <vt:lpstr>CyClomatic complexity</vt:lpstr>
      <vt:lpstr>SonarQube</vt:lpstr>
      <vt:lpstr>SonarQube – What is it?</vt:lpstr>
      <vt:lpstr>Architecture...</vt:lpstr>
      <vt:lpstr>Type of analysis</vt:lpstr>
      <vt:lpstr>Quality Profile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Rody Middelkoop</dc:creator>
  <cp:lastModifiedBy>Rody Middelkoop</cp:lastModifiedBy>
  <cp:revision>4</cp:revision>
  <dcterms:created xsi:type="dcterms:W3CDTF">2024-02-04T10:48:22Z</dcterms:created>
  <dcterms:modified xsi:type="dcterms:W3CDTF">2025-02-17T18:19:23Z</dcterms:modified>
</cp:coreProperties>
</file>